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7" r:id="rId4"/>
    <p:sldId id="283" r:id="rId5"/>
    <p:sldId id="258" r:id="rId6"/>
    <p:sldId id="259" r:id="rId7"/>
    <p:sldId id="260" r:id="rId8"/>
    <p:sldId id="261" r:id="rId9"/>
    <p:sldId id="263" r:id="rId10"/>
    <p:sldId id="264" r:id="rId11"/>
    <p:sldId id="267" r:id="rId12"/>
    <p:sldId id="269" r:id="rId13"/>
    <p:sldId id="266" r:id="rId14"/>
    <p:sldId id="271" r:id="rId15"/>
    <p:sldId id="272" r:id="rId16"/>
    <p:sldId id="274" r:id="rId17"/>
    <p:sldId id="275" r:id="rId18"/>
    <p:sldId id="276" r:id="rId19"/>
    <p:sldId id="278" r:id="rId20"/>
    <p:sldId id="280" r:id="rId21"/>
    <p:sldId id="279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6C715-2288-412F-ABF8-C6248C646C2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4100-0468-41AA-9810-1507DDDF22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r"/>
            <a:fld id="{9A0DB2DC-4C9A-4742-B13C-FB6460FD3503}" type="slidenum">
              <a:rPr lang="ru-RU" altLang="ru-RU" sz="1200" dirty="0">
                <a:solidFill>
                  <a:prstClr val="black"/>
                </a:solidFill>
              </a:rPr>
              <a:t>1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/>
          <p:nvPr/>
        </p:nvSpPr>
        <p:spPr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65" tIns="40083" rIns="80165" bIns="40083"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>
            <a:noFill/>
          </a:ln>
        </p:spPr>
        <p:txBody>
          <a:bodyPr wrap="none" lIns="91440" tIns="45720" rIns="91440" bIns="45720" anchor="ctr" anchorCtr="0"/>
          <a:lstStyle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>
              <a:defRPr/>
            </a:pPr>
            <a:fld id="{A1108EA3-A9FE-4167-B504-45C62D82F226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C463D0-0531-4C26-A815-369877832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28.04.2026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dirty="0"/>
              <a:t>Образец заголовка</a:t>
            </a:r>
            <a:endParaRPr lang="en-US" altLang="x-none" dirty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78ABA-F401-456D-BE8A-AD6903A99C6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t>28.04.2026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ree-office.net/shablony-powerpoint/412-zhivoj-svetofo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82903" y="404474"/>
            <a:ext cx="7715304" cy="121444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Игра-путешествие</a:t>
            </a:r>
          </a:p>
        </p:txBody>
      </p:sp>
      <p:sp>
        <p:nvSpPr>
          <p:cNvPr id="2052" name="TextBox 4"/>
          <p:cNvSpPr txBox="1"/>
          <p:nvPr/>
        </p:nvSpPr>
        <p:spPr>
          <a:xfrm>
            <a:off x="2061681" y="5373216"/>
            <a:ext cx="4214813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FF"/>
                </a:solidFill>
                <a:latin typeface="Arial" panose="020B0604020202020204" pitchFamily="34" charset="0"/>
              </a:rPr>
              <a:t>Составила </a:t>
            </a:r>
            <a:r>
              <a:rPr lang="ru-RU" altLang="ru-RU" sz="1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учитель-логопед </a:t>
            </a:r>
            <a:endParaRPr lang="ru-RU" altLang="ru-RU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МОУ детского сада № 90 Ворошиловского района Волгограда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Круглова Елена Николаевна</a:t>
            </a:r>
            <a:endParaRPr lang="ru-RU" altLang="ru-RU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982" y="1916832"/>
            <a:ext cx="7858180" cy="1214446"/>
          </a:xfrm>
          <a:prstGeom prst="rect">
            <a:avLst/>
          </a:prstGeom>
          <a:noFill/>
          <a:ln>
            <a:noFill/>
          </a:ln>
        </p:spPr>
        <p:txBody>
          <a:bodyPr wrap="none" numCol="1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«Страна </a:t>
            </a:r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железнодорожного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транспорта»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Автор презентации Зеленова Ирина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94002"/>
            <a:ext cx="3288670" cy="219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228715" y="4079875"/>
            <a:ext cx="2555875" cy="129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Для детей старшего дошкольного и младшего школьного возраста</a:t>
            </a:r>
          </a:p>
        </p:txBody>
      </p:sp>
      <p:pic>
        <p:nvPicPr>
          <p:cNvPr id="3" name="ec5dbaa3a57ab9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81933" y="296199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7" y="181143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Кто водит поезда?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Кто строит железную дорогу?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Кто осматривает  вагоны</a:t>
            </a:r>
            <a:r>
              <a:rPr lang="ru-RU" sz="2000" b="1" dirty="0" smtClean="0">
                <a:solidFill>
                  <a:prstClr val="black"/>
                </a:solidFill>
              </a:rPr>
              <a:t>?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527840" cy="235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996952"/>
            <a:ext cx="2743587" cy="27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31840" y="895478"/>
            <a:ext cx="18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МАШИНИСТ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9976" y="3789040"/>
            <a:ext cx="17427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ИНЖЕНЕР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5380008"/>
            <a:ext cx="2026534" cy="641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ОСМОТРЩИК ВАГОНОВ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Нижний колонтитул 2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Автор презентации Зеленова Ирина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55679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Кто проверяет билеты?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Кто ремонтирует железнодорожные пути?</a:t>
            </a:r>
          </a:p>
        </p:txBody>
      </p:sp>
      <p:pic>
        <p:nvPicPr>
          <p:cNvPr id="7179" name="Picture 11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97227"/>
            <a:ext cx="3777845" cy="25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36" y="692696"/>
            <a:ext cx="4026683" cy="262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589751" y="3583810"/>
            <a:ext cx="1922512" cy="601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ПРОВОДНИК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140968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МОНТЕР ПУТИ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3463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279668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Станция «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Правила»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Автор презентации Зеленова Ирина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049109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b="1" dirty="0"/>
          </a:p>
        </p:txBody>
      </p:sp>
      <p:pic>
        <p:nvPicPr>
          <p:cNvPr id="8" name="Picture 2" descr="http://gazeta-n1.ru/upload/iblock/290/290646ae22bcca4dcf3deff9b4b080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3" y="2046400"/>
            <a:ext cx="3730129" cy="247716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" name="Picture 4" descr="http://ruwest.ru/upload/iblock/238/238d0d1243a6e6bf29dace08c442a05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091264"/>
            <a:ext cx="4265240" cy="31989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" name="Прямоугольник 5"/>
          <p:cNvSpPr/>
          <p:nvPr/>
        </p:nvSpPr>
        <p:spPr>
          <a:xfrm>
            <a:off x="2195735" y="1218031"/>
            <a:ext cx="2731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https://static.oshkole.ru/editor_images/246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869160"/>
            <a:ext cx="142875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73" y="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Прямоугольник 1"/>
          <p:cNvSpPr/>
          <p:nvPr/>
        </p:nvSpPr>
        <p:spPr>
          <a:xfrm>
            <a:off x="755658" y="1484735"/>
            <a:ext cx="2743200" cy="4154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Прямоугольник 2"/>
          <p:cNvSpPr/>
          <p:nvPr/>
        </p:nvSpPr>
        <p:spPr>
          <a:xfrm>
            <a:off x="3491880" y="446110"/>
            <a:ext cx="2646363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6" name="Picture 2" descr="http://www.epstore.ru/1755-large_default/znak-perekhod-cherez-zhd-puti-tolko-po-tonnel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409" y="1772774"/>
            <a:ext cx="1512887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6" descr="http://www.vizteh.ru/upload/iblock/b2e/b2e8ceb0e5c91607ca306757fba859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393" y="4083156"/>
            <a:ext cx="1506084" cy="15060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8" descr="https://31tv.ru/upload/files/mo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834395"/>
            <a:ext cx="3446463" cy="25844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9" name="Picture 2" descr="https://static.oshkole.ru/editor_images/246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358" y="404664"/>
            <a:ext cx="14287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3" descr="C:\Users\Alfia\Desktop\mrpm_pokrovka1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985" y="1262871"/>
            <a:ext cx="3366253" cy="2523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21371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476672"/>
            <a:ext cx="468052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ЗАПРЕЩАЕТСЯ !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784" y="1596261"/>
            <a:ext cx="3870176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Переходить и перебегать через железнодорожные пути перед близко идущим поездом.</a:t>
            </a:r>
            <a:endParaRPr lang="ru-RU" sz="2400" b="1" dirty="0"/>
          </a:p>
        </p:txBody>
      </p:sp>
      <p:pic>
        <p:nvPicPr>
          <p:cNvPr id="7" name="Picture 2" descr="C:\Users\Alfia\Desktop\wx1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284984"/>
            <a:ext cx="4276725" cy="2951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C:\Users\Alfia\Desktop\793550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123003"/>
            <a:ext cx="4341812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https://static.oshkole.ru/editor_images/246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977" y="4360515"/>
            <a:ext cx="142875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80" y="60998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44" y="11635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Запрещается 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052736"/>
            <a:ext cx="2891160" cy="440120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http://www.ostro.org/frmtext/poezd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809" y="1772787"/>
            <a:ext cx="4876473" cy="3247731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Picture 2" descr="https://static.oshkole.ru/editor_images/246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660" y="5453781"/>
            <a:ext cx="142875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-27305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2" descr="http://zaomos.news/upload/resize_cache/iblock/89f/300_0_1/89f9d9ede2f428ac2e6b7026413b9c5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7456" r="17456"/>
          <a:stretch>
            <a:fillRect/>
          </a:stretch>
        </p:blipFill>
        <p:spPr>
          <a:xfrm>
            <a:off x="539750" y="1700530"/>
            <a:ext cx="2815590" cy="3155950"/>
          </a:xfr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5" name="Picture 2" descr="C:\Users\Alfia\Desktop\Politseyskie-Sochi-ustranili-zaigravshihsya-detey-s-ZHD-polotna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2425" r="22425"/>
          <a:stretch>
            <a:fillRect/>
          </a:stretch>
        </p:blipFill>
        <p:spPr>
          <a:xfrm>
            <a:off x="5946140" y="3284855"/>
            <a:ext cx="2821940" cy="3093085"/>
          </a:xfrm>
          <a:noFill/>
          <a:ln w="9525">
            <a:noFill/>
          </a:ln>
        </p:spPr>
      </p:pic>
      <p:pic>
        <p:nvPicPr>
          <p:cNvPr id="20486" name="Picture 2" descr="https://image.jimcdn.com/app/cms/image/transf/none/path/s480ff6f4021e91dd/image/i2b1bf4291259a2d5/version/1391459672/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25" y="548323"/>
            <a:ext cx="1406525" cy="206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563620" y="692785"/>
            <a:ext cx="2385695" cy="2987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Нельзя устраивать на платформе и железнодорожных путях различные подвижные игры!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Picture 2" descr="https://static.oshkole.ru/editor_images/246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695" y="4436511"/>
            <a:ext cx="142875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-27305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2" descr="http://i.dailymail.co.uk/i/pix/2014/06/19/article-2662681-1EECF18F00000578-37_636x3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5" y="1484630"/>
            <a:ext cx="3195320" cy="191897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7" name="Picture 2" descr="C:\Users\Alfia\Desktop\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18" y="908685"/>
            <a:ext cx="3600450" cy="5411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Прямоугольник 6"/>
          <p:cNvSpPr/>
          <p:nvPr/>
        </p:nvSpPr>
        <p:spPr>
          <a:xfrm>
            <a:off x="2627313" y="476568"/>
            <a:ext cx="24479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6" name="Picture 2" descr="https://static.oshkole.ru/editor_images/246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370" y="446405"/>
            <a:ext cx="142875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878330" y="3573145"/>
            <a:ext cx="3120390" cy="2768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используй наушники и мобильные телефоны при переходе через железнодорожные пути!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-27305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796280" y="3536950"/>
            <a:ext cx="2851150" cy="2077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458" name="Прямоугольник 1"/>
          <p:cNvSpPr/>
          <p:nvPr/>
        </p:nvSpPr>
        <p:spPr>
          <a:xfrm>
            <a:off x="5606415" y="3644900"/>
            <a:ext cx="3230245" cy="1726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прыгай с пассажирской платформы на железнодорожные пути!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Прямоугольник 2"/>
          <p:cNvSpPr/>
          <p:nvPr/>
        </p:nvSpPr>
        <p:spPr>
          <a:xfrm>
            <a:off x="2195830" y="404495"/>
            <a:ext cx="2206625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0" name="Picture 2" descr="https://www.ridus.ru/_ah/img/8Rn6Dce8bafNMcnJogGII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6885"/>
            <a:ext cx="4345940" cy="289750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532" name="Picture 4" descr="http://www.prizyv.ru/wp-content/uploads/2017/02/221003_1_13606733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3536950"/>
            <a:ext cx="4355465" cy="273494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032510" y="1556385"/>
            <a:ext cx="3120390" cy="14147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Подниматься на крышу поезда - 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смертельно опасно!</a:t>
            </a:r>
          </a:p>
        </p:txBody>
      </p:sp>
      <p:pic>
        <p:nvPicPr>
          <p:cNvPr id="19461" name="Picture 2" descr="https://static.oshkole.ru/editor_images/246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65" y="2971165"/>
            <a:ext cx="142875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-27305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Прямоугольник 1"/>
          <p:cNvSpPr/>
          <p:nvPr/>
        </p:nvSpPr>
        <p:spPr>
          <a:xfrm>
            <a:off x="2339975" y="332740"/>
            <a:ext cx="6121400" cy="14268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травмирования людей являются незнание и нарушение правил безопасности при нахождении в зоне железнодорожных путей.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0" name="Picture 4" descr="https://traditio.wiki/files/thumb/7/7e/Zeichen_151.svg/672px-Zeichen_151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935" y="1759585"/>
            <a:ext cx="2661285" cy="2377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Рисунок 13" descr="http://player.myshared.ru/30/1307009/slides/slide_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038985"/>
            <a:ext cx="5864860" cy="4402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" y="0"/>
            <a:ext cx="915225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2268855" y="548640"/>
            <a:ext cx="686117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lang="ru-RU" sz="2400" b="1" i="0">
                <a:solidFill>
                  <a:srgbClr val="333333"/>
                </a:solidFill>
                <a:ea typeface="YS Text"/>
                <a:cs typeface="+mn-lt"/>
              </a:rPr>
              <a:t>Цель: </a:t>
            </a:r>
            <a:r>
              <a:rPr sz="2400" b="1" i="0">
                <a:solidFill>
                  <a:srgbClr val="333333"/>
                </a:solidFill>
                <a:ea typeface="YS Text"/>
                <a:cs typeface="+mn-lt"/>
              </a:rPr>
              <a:t>формирование системных знаний о железнодорожном транспорте</a:t>
            </a:r>
            <a:r>
              <a:rPr lang="ru-RU" sz="2400" b="1" i="0">
                <a:solidFill>
                  <a:srgbClr val="333333"/>
                </a:solidFill>
                <a:ea typeface="YS Text"/>
                <a:cs typeface="+mn-lt"/>
              </a:rPr>
              <a:t>, профессиях</a:t>
            </a:r>
            <a:r>
              <a:rPr sz="2400" b="1" i="0">
                <a:solidFill>
                  <a:srgbClr val="333333"/>
                </a:solidFill>
                <a:ea typeface="YS Text"/>
                <a:cs typeface="+mn-lt"/>
              </a:rPr>
              <a:t> железнодорожника</a:t>
            </a:r>
            <a:r>
              <a:rPr lang="ru-RU" sz="2400" b="1" i="0">
                <a:solidFill>
                  <a:srgbClr val="333333"/>
                </a:solidFill>
                <a:ea typeface="YS Text"/>
                <a:cs typeface="+mn-lt"/>
              </a:rPr>
              <a:t>, правилах безопасного поведения на железной дороге.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187450" y="1988820"/>
            <a:ext cx="7522845" cy="3336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/>
            <a:r>
              <a:rPr lang="ru-RU" sz="2000" b="1" i="0">
                <a:solidFill>
                  <a:srgbClr val="333333"/>
                </a:solidFill>
                <a:ea typeface="YS Text"/>
                <a:cs typeface="+mn-lt"/>
              </a:rPr>
              <a:t>Задачи:</a:t>
            </a:r>
          </a:p>
          <a:p>
            <a:pPr marL="0" indent="0"/>
            <a:r>
              <a:rPr lang="ru-RU" sz="2000" b="1" i="0">
                <a:solidFill>
                  <a:srgbClr val="333333"/>
                </a:solidFill>
                <a:ea typeface="YS Text"/>
                <a:cs typeface="+mn-lt"/>
              </a:rPr>
              <a:t>- </a:t>
            </a:r>
            <a:r>
              <a:rPr sz="2000" b="0" i="0">
                <a:solidFill>
                  <a:srgbClr val="333333"/>
                </a:solidFill>
                <a:ea typeface="YS Text"/>
                <a:cs typeface="+mn-lt"/>
              </a:rPr>
              <a:t>обогащать и конкретизировать представления детей о железнодорожном транспорте</a:t>
            </a:r>
            <a:r>
              <a:rPr lang="ru-RU" sz="2000" b="0" i="0">
                <a:solidFill>
                  <a:srgbClr val="333333"/>
                </a:solidFill>
                <a:ea typeface="YS Text"/>
                <a:cs typeface="+mn-lt"/>
              </a:rPr>
              <a:t>, </a:t>
            </a:r>
            <a:r>
              <a:rPr sz="2000" b="0" i="0">
                <a:solidFill>
                  <a:srgbClr val="333333"/>
                </a:solidFill>
                <a:ea typeface="YS Text"/>
                <a:cs typeface="+mn-lt"/>
              </a:rPr>
              <a:t>профессиях </a:t>
            </a:r>
            <a:r>
              <a:rPr lang="ru-RU" sz="2000" b="0" i="0">
                <a:solidFill>
                  <a:srgbClr val="333333"/>
                </a:solidFill>
                <a:ea typeface="YS Text"/>
                <a:cs typeface="+mn-lt"/>
              </a:rPr>
              <a:t>железнодорожника;</a:t>
            </a:r>
          </a:p>
          <a:p>
            <a:pPr marL="0" indent="0"/>
            <a:r>
              <a:rPr lang="ru-RU" sz="2000" b="0" i="0">
                <a:solidFill>
                  <a:srgbClr val="333333"/>
                </a:solidFill>
                <a:ea typeface="YS Text"/>
                <a:cs typeface="+mn-lt"/>
              </a:rPr>
              <a:t>-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закрепить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знания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о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правилах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безопасного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поведения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на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железной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дороге</a:t>
            </a:r>
            <a:r>
              <a:rPr lang="ru-RU" altLang="en-US" sz="2000" b="0" i="0">
                <a:solidFill>
                  <a:srgbClr val="333333"/>
                </a:solidFill>
                <a:ea typeface="YS Text"/>
                <a:cs typeface="+mn-lt"/>
              </a:rPr>
              <a:t>;</a:t>
            </a:r>
          </a:p>
          <a:p>
            <a:pPr marL="0" indent="0"/>
            <a:r>
              <a:rPr lang="ru-RU" altLang="en-US" sz="2000" b="0" i="0">
                <a:solidFill>
                  <a:srgbClr val="333333"/>
                </a:solidFill>
                <a:ea typeface="YS Text"/>
                <a:cs typeface="+mn-lt"/>
              </a:rPr>
              <a:t>-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стимулировать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развитие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познавательных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,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коммуникативных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,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творческих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способностей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;</a:t>
            </a:r>
          </a:p>
          <a:p>
            <a:pPr marL="0" indent="0"/>
            <a:r>
              <a:rPr lang="ru-RU" altLang="en-US" sz="2000" b="0" i="0">
                <a:solidFill>
                  <a:srgbClr val="333333"/>
                </a:solidFill>
                <a:ea typeface="YS Text"/>
                <a:cs typeface="+mn-lt"/>
              </a:rPr>
              <a:t>-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воспитывать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положительное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отношение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к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труду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железнодорожников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и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его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результатам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,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желание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подражать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им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;</a:t>
            </a:r>
          </a:p>
          <a:p>
            <a:pPr marL="0" indent="0"/>
            <a:r>
              <a:rPr lang="ru-RU" altLang="en-US" sz="2000" b="0" i="0">
                <a:solidFill>
                  <a:srgbClr val="333333"/>
                </a:solidFill>
                <a:ea typeface="YS Text"/>
                <a:cs typeface="+mn-lt"/>
              </a:rPr>
              <a:t>-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воспитывать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внимательность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,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осторожность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,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культуру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поведения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в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общественном</a:t>
            </a:r>
            <a:r>
              <a:rPr lang="en-US" altLang="ru-RU" sz="2000" b="0" i="0">
                <a:solidFill>
                  <a:srgbClr val="333333"/>
                </a:solidFill>
                <a:ea typeface="YS Text"/>
                <a:cs typeface="+mn-lt"/>
              </a:rPr>
              <a:t> </a:t>
            </a:r>
            <a:r>
              <a:rPr lang="en-US" altLang="en-US" sz="2000" b="0" i="0">
                <a:solidFill>
                  <a:srgbClr val="333333"/>
                </a:solidFill>
                <a:ea typeface="YS Text"/>
                <a:cs typeface="+mn-lt"/>
              </a:rPr>
              <a:t>транспорте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-27305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ижний колонтитул 1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 презентации Зеленова Ирина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Прямоугольник 2"/>
          <p:cNvSpPr/>
          <p:nvPr/>
        </p:nvSpPr>
        <p:spPr>
          <a:xfrm>
            <a:off x="1763395" y="692785"/>
            <a:ext cx="6322060" cy="5141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Электронные ресурсы: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" panose="020B0604020202020204" pitchFamily="34" charset="0"/>
                <a:hlinkClick r:id="rId3"/>
              </a:rPr>
              <a:t>http://free-office.net/shablony-powerpoint/412-zhivoj-svetofor.html</a:t>
            </a:r>
            <a:r>
              <a:rPr lang="ru-RU" altLang="ru-RU" sz="1600" dirty="0">
                <a:latin typeface="Arial" panose="020B0604020202020204" pitchFamily="34" charset="0"/>
              </a:rPr>
              <a:t> -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шаблон для презентации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" panose="020B0604020202020204" pitchFamily="34" charset="0"/>
              </a:rPr>
              <a:t>https://nsportal.ru/detskiy-sad/raznoe/2024/01/21/zagadki-o-zheleznoy-doroge-i-zheleznodorozhnom-transporte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ru-RU" altLang="en-US" sz="1600" dirty="0">
                <a:latin typeface="Arial" panose="020B0604020202020204" pitchFamily="34" charset="0"/>
              </a:rPr>
              <a:t>- загадки </a:t>
            </a:r>
            <a:endParaRPr lang="en-US" altLang="ru-RU" sz="16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Фото транспорта: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" panose="020B0604020202020204" pitchFamily="34" charset="0"/>
              </a:rPr>
              <a:t>https://ya.ru/images?parent-reqid=1777366105933498-5708257337561162856-balancer-l7leveler-kubr-yp-vla-136-BAL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" panose="020B0604020202020204" pitchFamily="34" charset="0"/>
              </a:rPr>
              <a:t>https://tunoshna-ds.edu.yar.ru/docs/zaharova_v_dot_v_dot_/detyam_o_zhel_dor_i_zhel_dor_professiyah.pptx</a:t>
            </a:r>
            <a:r>
              <a:rPr lang="ru-RU" altLang="en-US" sz="1600" dirty="0">
                <a:latin typeface="Arial" panose="020B0604020202020204" pitchFamily="34" charset="0"/>
              </a:rPr>
              <a:t> </a:t>
            </a:r>
            <a:endParaRPr lang="en-US" altLang="ru-RU" sz="16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ru-RU" altLang="en-US" sz="1600" dirty="0">
                <a:latin typeface="Arial" panose="020B0604020202020204" pitchFamily="34" charset="0"/>
              </a:rPr>
              <a:t>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ru-RU" altLang="en-US" sz="1600" dirty="0">
                <a:latin typeface="Arial" panose="020B0604020202020204" pitchFamily="34" charset="0"/>
              </a:rPr>
              <a:t>Правила поведения на железной дороге: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" panose="020B0604020202020204" pitchFamily="34" charset="0"/>
              </a:rPr>
              <a:t>https://sh1-kurax-r82.gosweb.gosuslugi.ru/roditelyam-i-uchenikam/poleznaya-informatsiya/bezopasnost-na-zheleznoy-doroge/</a:t>
            </a:r>
            <a:r>
              <a:rPr lang="ru-RU" altLang="en-US" sz="1600" dirty="0">
                <a:latin typeface="Arial" panose="020B0604020202020204" pitchFamily="34" charset="0"/>
              </a:rPr>
              <a:t>ф </a:t>
            </a:r>
            <a:endParaRPr lang="en-US" altLang="ru-RU" sz="16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Овальная выноска 2"/>
          <p:cNvSpPr/>
          <p:nvPr/>
        </p:nvSpPr>
        <p:spPr>
          <a:xfrm>
            <a:off x="1964531" y="1372393"/>
            <a:ext cx="5214938" cy="4113213"/>
          </a:xfrm>
          <a:prstGeom prst="wedgeEllipseCallout">
            <a:avLst>
              <a:gd name="adj1" fmla="val -63668"/>
              <a:gd name="adj2" fmla="val 396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Ребята, приглашаю вас в путешествие  на поезде в страну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железнодорожного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транспорта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6516214" y="2049705"/>
            <a:ext cx="1628775" cy="914400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2000" b="1" dirty="0" smtClean="0">
                <a:solidFill>
                  <a:srgbClr val="0000FF"/>
                </a:solidFill>
              </a:rPr>
              <a:t>Правила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1685925"/>
            <a:ext cx="1858516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2000" b="1" dirty="0" smtClean="0">
                <a:solidFill>
                  <a:srgbClr val="00B050"/>
                </a:solidFill>
              </a:rPr>
              <a:t>Профессии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2060848"/>
            <a:ext cx="1500188" cy="914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 «Загадки»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357166"/>
            <a:ext cx="8001056" cy="1143008"/>
          </a:xfrm>
          <a:prstGeom prst="rect">
            <a:avLst/>
          </a:prstGeom>
          <a:solidFill>
            <a:schemeClr val="bg1"/>
          </a:solidFill>
        </p:spPr>
        <p:txBody>
          <a:bodyPr wrap="none" numCol="1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Страна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железнодорожного транспорта</a:t>
            </a:r>
            <a:endParaRPr kumimoji="0" lang="ru-RU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3" descr="D:\ПАПКА ИРИНЫ\Новая папка\Анимации\arg-train-complete-30percent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201" y="2276872"/>
            <a:ext cx="7691438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891769"/>
            <a:ext cx="561662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Станция 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Загадки»</a:t>
            </a:r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Автор презентации Зеленова Ирина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96" y="1916832"/>
            <a:ext cx="5672179" cy="31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" y="-38312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Овал 12"/>
          <p:cNvSpPr/>
          <p:nvPr/>
        </p:nvSpPr>
        <p:spPr>
          <a:xfrm>
            <a:off x="1600200" y="1052830"/>
            <a:ext cx="2991485" cy="1362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«Эта лесенка лежит, а паровоз по ней бежит»  </a:t>
            </a:r>
            <a:r>
              <a:rPr lang="ru-RU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16145" y="404495"/>
            <a:ext cx="4032250" cy="2069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1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«Этот дом большой, красивый, но никто в нём не живёт. Этот дом для пассажиров. Каждый здесь свой поезд ждёт»  </a:t>
            </a:r>
            <a:r>
              <a:rPr lang="ru-RU" b="1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https://img.freepik.com/premium-photo/railway-track-green-trees-background_392895-194779.jpg?semt=ais_hyb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" y="2579370"/>
            <a:ext cx="2971165" cy="19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altay/9719535/2a0000018969fa0eaa568b690e6e9f98d310/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21585"/>
            <a:ext cx="2895600" cy="38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459416" y="3390688"/>
            <a:ext cx="1217040" cy="606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ВОКЗАЛ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1720" y="4941168"/>
            <a:ext cx="16344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ЖЕЛЕЗНАЯ  ДОРОГА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7" y="-7841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Овал 12"/>
          <p:cNvSpPr/>
          <p:nvPr/>
        </p:nvSpPr>
        <p:spPr>
          <a:xfrm>
            <a:off x="346075" y="1268730"/>
            <a:ext cx="4208780" cy="1700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 smtClean="0">
              <a:solidFill>
                <a:srgbClr val="212529"/>
              </a:solidFill>
              <a:effectLst/>
              <a:latin typeface="Arial" panose="020B0604020202020204"/>
            </a:endParaRPr>
          </a:p>
          <a:p>
            <a:pPr algn="ctr"/>
            <a:endParaRPr lang="ru-RU" dirty="0">
              <a:solidFill>
                <a:srgbClr val="212529"/>
              </a:solidFill>
              <a:latin typeface="Arial" panose="020B0604020202020204"/>
            </a:endParaRPr>
          </a:p>
          <a:p>
            <a:pPr algn="ctr"/>
            <a:endParaRPr lang="ru-RU" b="0" i="0" dirty="0" smtClean="0">
              <a:solidFill>
                <a:srgbClr val="212529"/>
              </a:solidFill>
              <a:effectLst/>
              <a:latin typeface="Arial" panose="020B0604020202020204"/>
            </a:endParaRPr>
          </a:p>
          <a:p>
            <a:pPr algn="ctr"/>
            <a:r>
              <a:rPr lang="ru-RU" b="0" i="1" dirty="0" smtClean="0">
                <a:solidFill>
                  <a:srgbClr val="212529"/>
                </a:solidFill>
                <a:effectLst/>
                <a:latin typeface="Arial" panose="020B0604020202020204"/>
              </a:rPr>
              <a:t>Я зашел в зеленый дом,</a:t>
            </a:r>
            <a:br>
              <a:rPr lang="ru-RU" b="0" i="1" dirty="0" smtClean="0">
                <a:solidFill>
                  <a:srgbClr val="212529"/>
                </a:solidFill>
                <a:effectLst/>
                <a:latin typeface="Arial" panose="020B0604020202020204"/>
              </a:rPr>
            </a:br>
            <a:r>
              <a:rPr lang="ru-RU" b="0" i="1" dirty="0" smtClean="0">
                <a:solidFill>
                  <a:srgbClr val="212529"/>
                </a:solidFill>
                <a:effectLst/>
                <a:latin typeface="Arial" panose="020B0604020202020204"/>
              </a:rPr>
              <a:t>Но недолго пробыл в нем.</a:t>
            </a:r>
            <a:br>
              <a:rPr lang="ru-RU" b="0" i="1" dirty="0" smtClean="0">
                <a:solidFill>
                  <a:srgbClr val="212529"/>
                </a:solidFill>
                <a:effectLst/>
                <a:latin typeface="Arial" panose="020B0604020202020204"/>
              </a:rPr>
            </a:br>
            <a:r>
              <a:rPr lang="ru-RU" b="0" i="1" dirty="0" smtClean="0">
                <a:solidFill>
                  <a:srgbClr val="212529"/>
                </a:solidFill>
                <a:effectLst/>
                <a:latin typeface="Arial" panose="020B0604020202020204"/>
              </a:rPr>
              <a:t>Оказался этот дом</a:t>
            </a:r>
            <a:br>
              <a:rPr lang="ru-RU" b="0" i="1" dirty="0" smtClean="0">
                <a:solidFill>
                  <a:srgbClr val="212529"/>
                </a:solidFill>
                <a:effectLst/>
                <a:latin typeface="Arial" panose="020B0604020202020204"/>
              </a:rPr>
            </a:br>
            <a:r>
              <a:rPr lang="ru-RU" b="0" i="1" dirty="0" smtClean="0">
                <a:solidFill>
                  <a:srgbClr val="212529"/>
                </a:solidFill>
                <a:effectLst/>
                <a:latin typeface="Arial" panose="020B0604020202020204"/>
              </a:rPr>
              <a:t>Быстро в городе другом…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/>
              </a:rPr>
              <a:t/>
            </a:r>
            <a:b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4709595" y="3060746"/>
            <a:ext cx="4032448" cy="19187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 smtClean="0">
              <a:solidFill>
                <a:srgbClr val="212529"/>
              </a:solidFill>
              <a:effectLst/>
              <a:latin typeface="Arial" panose="020B0604020202020204"/>
            </a:endParaRPr>
          </a:p>
          <a:p>
            <a:pPr algn="ctr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/>
              </a:rPr>
              <a:t>Они бывают разные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/>
              </a:rPr>
              <a:t>Зеленые и красные.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/>
              </a:rPr>
              <a:t>Они по рельсам вдоль бегут,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/>
              </a:rPr>
              <a:t>Везде встречают их и ждут.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5661248"/>
            <a:ext cx="146878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ПОЕЗД</a:t>
            </a:r>
            <a:endParaRPr lang="ru-RU" dirty="0"/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3" y="3310921"/>
            <a:ext cx="4260487" cy="295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46" y="404664"/>
            <a:ext cx="418111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523817" y="2551065"/>
            <a:ext cx="1211946" cy="502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ВАГОНЫ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" y="-66779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7146826" y="3212976"/>
            <a:ext cx="1656184" cy="502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ЭЛЕКТРИЧКА</a:t>
            </a:r>
            <a:endParaRPr lang="ru-RU" dirty="0"/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62220"/>
            <a:ext cx="4479098" cy="29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951090" cy="289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556792"/>
            <a:ext cx="2952328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Дом на рельсах тут как тут,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Всех умчит за пять минут.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 садись и не зевай,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Отправляется  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3789040"/>
            <a:ext cx="338437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Мимо рощи, мимо яра,</a:t>
            </a:r>
          </a:p>
          <a:p>
            <a:pPr algn="ctr"/>
            <a:r>
              <a:rPr lang="ru-RU" dirty="0" smtClean="0"/>
              <a:t> Мчит без дыма,</a:t>
            </a:r>
          </a:p>
          <a:p>
            <a:pPr algn="ctr"/>
            <a:r>
              <a:rPr lang="ru-RU" dirty="0" smtClean="0"/>
              <a:t> Мчит без пара.</a:t>
            </a:r>
          </a:p>
          <a:p>
            <a:pPr algn="ctr"/>
            <a:r>
              <a:rPr lang="ru-RU" dirty="0" err="1" smtClean="0"/>
              <a:t>Паровозова</a:t>
            </a:r>
            <a:r>
              <a:rPr lang="ru-RU" dirty="0" smtClean="0"/>
              <a:t> сестричка,           Кто же  это …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5736" y="3110192"/>
            <a:ext cx="146878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ТРАМВАЙ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620688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Станция «</a:t>
            </a:r>
            <a:r>
              <a:rPr lang="ru-RU" sz="4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Прфессии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»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6632"/>
            <a:ext cx="6840760" cy="388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467</Words>
  <Application>Microsoft Office PowerPoint</Application>
  <PresentationFormat>Экран (4:3)</PresentationFormat>
  <Paragraphs>96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 2</vt:lpstr>
      <vt:lpstr>YS Text</vt:lpstr>
      <vt:lpstr>1_Тема Office</vt:lpstr>
      <vt:lpstr>Тема Office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Запрещается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Татьяна</cp:lastModifiedBy>
  <cp:revision>25</cp:revision>
  <dcterms:created xsi:type="dcterms:W3CDTF">2026-04-27T17:29:00Z</dcterms:created>
  <dcterms:modified xsi:type="dcterms:W3CDTF">2026-04-28T10:07:07Z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C781CF25BD8D4585923AE844574A3F56_12</vt:lpwstr>
  </property>
  <property fmtid="{D5CDD505-2E9C-101B-9397-08002B2CF9AE}" pid="3" name="KSOProductBuildVer">
    <vt:lpwstr>1049-12.2.0.23196</vt:lpwstr>
  </property>
</Properties>
</file>